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57" r:id="rId5"/>
    <p:sldId id="268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6" r:id="rId19"/>
    <p:sldId id="284" r:id="rId2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485" y="4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10/28/2018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10/28/2018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10/28/2018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10/28/2018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10/28/2018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10/28/2018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10/28/2018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10/28/2018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10/28/2018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10/28/2018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10/28/2018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10/28/2018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10/28/2018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10/28/2018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Simulated Annealing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Mohamamd</a:t>
            </a:r>
            <a:r>
              <a:rPr lang="en-US" dirty="0" smtClean="0"/>
              <a:t> </a:t>
            </a:r>
            <a:r>
              <a:rPr lang="en-US" dirty="0" err="1" smtClean="0"/>
              <a:t>mahmodui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of SA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Energy Function</a:t>
            </a:r>
          </a:p>
          <a:p>
            <a:r>
              <a:rPr lang="en-US" dirty="0" smtClean="0"/>
              <a:t>Acceptance Function</a:t>
            </a:r>
          </a:p>
          <a:p>
            <a:r>
              <a:rPr lang="en-US" dirty="0" smtClean="0"/>
              <a:t>Initial Temperature</a:t>
            </a:r>
          </a:p>
          <a:p>
            <a:r>
              <a:rPr lang="en-US" dirty="0"/>
              <a:t>Cooling schedule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19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Acceptance Function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62328"/>
            <a:ext cx="10360501" cy="4462272"/>
          </a:xfrm>
        </p:spPr>
        <p:txBody>
          <a:bodyPr>
            <a:normAutofit/>
          </a:bodyPr>
          <a:lstStyle/>
          <a:p>
            <a:r>
              <a:rPr lang="en-US" dirty="0" smtClean="0"/>
              <a:t>At </a:t>
            </a:r>
            <a:r>
              <a:rPr lang="en-US" dirty="0"/>
              <a:t>high </a:t>
            </a:r>
            <a:r>
              <a:rPr lang="en-US" dirty="0" smtClean="0"/>
              <a:t>temperatures:</a:t>
            </a:r>
            <a:endParaRPr lang="en-US" dirty="0"/>
          </a:p>
          <a:p>
            <a:pPr lvl="1"/>
            <a:r>
              <a:rPr lang="en-US" sz="2000" dirty="0"/>
              <a:t>The probability of accepting downhill moves is high.</a:t>
            </a:r>
          </a:p>
          <a:p>
            <a:pPr lvl="1"/>
            <a:r>
              <a:rPr lang="en-US" sz="2000" dirty="0"/>
              <a:t>T=∞ means all moves are accepted</a:t>
            </a:r>
          </a:p>
          <a:p>
            <a:endParaRPr lang="en-US" dirty="0"/>
          </a:p>
          <a:p>
            <a:r>
              <a:rPr lang="en-US" dirty="0"/>
              <a:t>At low </a:t>
            </a:r>
            <a:r>
              <a:rPr lang="en-US" dirty="0" smtClean="0"/>
              <a:t>temperatures:</a:t>
            </a:r>
            <a:endParaRPr lang="en-US" dirty="0"/>
          </a:p>
          <a:p>
            <a:pPr lvl="1"/>
            <a:r>
              <a:rPr lang="en-US" sz="2000" dirty="0"/>
              <a:t>The probability of accepting downhill moves decreases.</a:t>
            </a:r>
          </a:p>
          <a:p>
            <a:pPr lvl="1"/>
            <a:r>
              <a:rPr lang="en-US" sz="2000" dirty="0"/>
              <a:t>T=0 means no downhill moves are accepted</a:t>
            </a:r>
          </a:p>
          <a:p>
            <a:pPr lvl="1"/>
            <a:r>
              <a:rPr lang="en-US" sz="2000" dirty="0"/>
              <a:t>The search is equivalent to local search</a:t>
            </a:r>
          </a:p>
        </p:txBody>
      </p:sp>
    </p:spTree>
    <p:extLst>
      <p:ext uri="{BB962C8B-B14F-4D97-AF65-F5344CB8AC3E}">
        <p14:creationId xmlns:p14="http://schemas.microsoft.com/office/powerpoint/2010/main" val="2544568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Temperature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starting temperature is very high,</a:t>
            </a:r>
          </a:p>
          <a:p>
            <a:pPr lvl="1"/>
            <a:r>
              <a:rPr lang="en-US" sz="2000" dirty="0"/>
              <a:t> the search will be a random local search for a period of time</a:t>
            </a:r>
          </a:p>
          <a:p>
            <a:pPr lvl="1"/>
            <a:r>
              <a:rPr lang="en-US" sz="2000" dirty="0"/>
              <a:t>The main drawback -&gt; high computational cost</a:t>
            </a:r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starting </a:t>
            </a:r>
            <a:r>
              <a:rPr lang="en-US" dirty="0" smtClean="0"/>
              <a:t>temperature </a:t>
            </a:r>
            <a:r>
              <a:rPr lang="en-US" dirty="0"/>
              <a:t>is very </a:t>
            </a:r>
            <a:r>
              <a:rPr lang="en-US" dirty="0" smtClean="0"/>
              <a:t>low,</a:t>
            </a:r>
          </a:p>
          <a:p>
            <a:pPr lvl="1"/>
            <a:r>
              <a:rPr lang="en-US" dirty="0" smtClean="0"/>
              <a:t>The search will be a Hill climbing search</a:t>
            </a:r>
            <a:endParaRPr lang="en-US" dirty="0"/>
          </a:p>
          <a:p>
            <a:pPr marL="377886" lvl="1" indent="0">
              <a:buNone/>
            </a:pPr>
            <a:endParaRPr lang="en-US" sz="2000" dirty="0"/>
          </a:p>
          <a:p>
            <a:pPr marL="377886" lvl="1" indent="0">
              <a:buNone/>
            </a:pPr>
            <a:endParaRPr lang="en-US" sz="2000" dirty="0" smtClean="0"/>
          </a:p>
          <a:p>
            <a:pPr marL="377886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68332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622" y="372447"/>
            <a:ext cx="10360501" cy="1223963"/>
          </a:xfrm>
        </p:spPr>
        <p:txBody>
          <a:bodyPr/>
          <a:lstStyle/>
          <a:p>
            <a:r>
              <a:rPr lang="en-US" dirty="0"/>
              <a:t>Cooling </a:t>
            </a:r>
            <a:r>
              <a:rPr lang="en-US" dirty="0" smtClean="0"/>
              <a:t>schedule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012" y="2438400"/>
            <a:ext cx="2413000" cy="2413000"/>
          </a:xfrm>
          <a:prstGeom prst="rect">
            <a:avLst/>
          </a:prstGeom>
        </p:spPr>
      </p:pic>
      <p:sp>
        <p:nvSpPr>
          <p:cNvPr id="4" name="AutoShape 2" descr="https://upload.wikimedia.org/wikipedia/commons/8/82/SimulatedAnnealingFast.jpg"/>
          <p:cNvSpPr>
            <a:spLocks noChangeAspect="1" noChangeArrowheads="1"/>
          </p:cNvSpPr>
          <p:nvPr/>
        </p:nvSpPr>
        <p:spPr bwMode="auto">
          <a:xfrm>
            <a:off x="177314" y="-4665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2438400"/>
            <a:ext cx="2413000" cy="241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35048" y="5029200"/>
            <a:ext cx="768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Fast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830848" y="5032310"/>
            <a:ext cx="87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Slow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7132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Traveling Salesman Problem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1752599"/>
            <a:ext cx="4650105" cy="4650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8869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/>
              <a:t>Questions 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search cannot pass local minima</a:t>
            </a:r>
            <a:br>
              <a:rPr lang="en-US" dirty="0" smtClean="0"/>
            </a:br>
            <a:r>
              <a:rPr lang="en-US" sz="1100" dirty="0"/>
              <a:t> </a:t>
            </a:r>
            <a:endParaRPr lang="en-US" dirty="0" smtClean="0"/>
          </a:p>
          <a:p>
            <a:r>
              <a:rPr lang="en-US" dirty="0" smtClean="0"/>
              <a:t>Main Idea of SA:  </a:t>
            </a:r>
            <a:r>
              <a:rPr lang="en-US" dirty="0"/>
              <a:t>Escape local maxima by allowing downhill </a:t>
            </a:r>
            <a:r>
              <a:rPr lang="en-US" dirty="0" smtClean="0"/>
              <a:t>moves</a:t>
            </a:r>
            <a:br>
              <a:rPr lang="en-US" dirty="0" smtClean="0"/>
            </a:br>
            <a:r>
              <a:rPr lang="en-US" sz="1000" dirty="0" smtClean="0"/>
              <a:t> </a:t>
            </a:r>
            <a:endParaRPr lang="en-US" dirty="0" smtClean="0"/>
          </a:p>
          <a:p>
            <a:r>
              <a:rPr lang="en-US" dirty="0" smtClean="0"/>
              <a:t>Energy function</a:t>
            </a:r>
            <a:br>
              <a:rPr lang="en-US" dirty="0" smtClean="0"/>
            </a:br>
            <a:r>
              <a:rPr lang="en-US" sz="1100" dirty="0" smtClean="0"/>
              <a:t> </a:t>
            </a:r>
            <a:endParaRPr lang="en-US" dirty="0" smtClean="0"/>
          </a:p>
          <a:p>
            <a:r>
              <a:rPr lang="en-US" dirty="0" smtClean="0"/>
              <a:t>Acceptance function </a:t>
            </a:r>
          </a:p>
          <a:p>
            <a:r>
              <a:rPr lang="en-US" dirty="0" smtClean="0"/>
              <a:t>Initial temperature</a:t>
            </a:r>
          </a:p>
          <a:p>
            <a:r>
              <a:rPr lang="en-US" dirty="0" smtClean="0"/>
              <a:t>Cooling schedule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256212" y="3733800"/>
                <a:ext cx="2035429" cy="6511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𝒌𝑻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12" y="3733800"/>
                <a:ext cx="2035429" cy="6511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1498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UC Berkeley CS188 Intro to </a:t>
            </a:r>
            <a:r>
              <a:rPr lang="it-IT" dirty="0" smtClean="0"/>
              <a:t>AI</a:t>
            </a:r>
            <a:endParaRPr lang="en-US" dirty="0" smtClean="0"/>
          </a:p>
          <a:p>
            <a:r>
              <a:rPr lang="it-IT" dirty="0" smtClean="0"/>
              <a:t>slideshare.net/kaalnath/simulated-annealingppt (contains multiple references)</a:t>
            </a:r>
          </a:p>
          <a:p>
            <a:r>
              <a:rPr lang="it-IT" dirty="0" smtClean="0"/>
              <a:t>Wikipedia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1335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Map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09897" y="1828800"/>
            <a:ext cx="10360501" cy="4462272"/>
          </a:xfrm>
        </p:spPr>
        <p:txBody>
          <a:bodyPr/>
          <a:lstStyle/>
          <a:p>
            <a:r>
              <a:rPr lang="en-US" dirty="0" smtClean="0"/>
              <a:t>Local search</a:t>
            </a:r>
            <a:endParaRPr lang="en-US" dirty="0"/>
          </a:p>
          <a:p>
            <a:r>
              <a:rPr lang="en-US" dirty="0" smtClean="0"/>
              <a:t>Basic concepts</a:t>
            </a:r>
            <a:endParaRPr lang="en-US" dirty="0"/>
          </a:p>
          <a:p>
            <a:r>
              <a:rPr lang="en-US" dirty="0" smtClean="0"/>
              <a:t>What is annealing</a:t>
            </a:r>
          </a:p>
          <a:p>
            <a:r>
              <a:rPr lang="en-US" dirty="0" smtClean="0"/>
              <a:t>Motivation to use simulated annealing</a:t>
            </a:r>
          </a:p>
          <a:p>
            <a:r>
              <a:rPr lang="en-US" dirty="0" smtClean="0"/>
              <a:t>SA parameters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Local Search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4812" y="1143000"/>
            <a:ext cx="8836433" cy="55227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6595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Local Search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</a:t>
            </a:r>
            <a:r>
              <a:rPr lang="en-US" dirty="0"/>
              <a:t>a single option until you can’t make it </a:t>
            </a:r>
            <a:r>
              <a:rPr lang="en-US" dirty="0" smtClean="0"/>
              <a:t>better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Successor </a:t>
            </a:r>
            <a:r>
              <a:rPr lang="en-US" dirty="0"/>
              <a:t>function: local </a:t>
            </a:r>
            <a:r>
              <a:rPr lang="en-US" dirty="0" smtClean="0"/>
              <a:t>changes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Generally much faster and more memory efficient </a:t>
            </a:r>
            <a:r>
              <a:rPr lang="en-US" dirty="0" smtClean="0"/>
              <a:t>than other search methods (but </a:t>
            </a:r>
            <a:r>
              <a:rPr lang="en-US" dirty="0"/>
              <a:t>incomplete and suboptimal)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108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Hill Climbing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Simple, general idea:</a:t>
            </a:r>
          </a:p>
          <a:p>
            <a:pPr lvl="1"/>
            <a:r>
              <a:rPr lang="en-US" dirty="0"/>
              <a:t>Start wherever</a:t>
            </a:r>
          </a:p>
          <a:p>
            <a:pPr lvl="1"/>
            <a:r>
              <a:rPr lang="en-US" dirty="0"/>
              <a:t>Repeat: move to the best neighboring state</a:t>
            </a:r>
          </a:p>
          <a:p>
            <a:pPr lvl="1"/>
            <a:r>
              <a:rPr lang="en-US" dirty="0"/>
              <a:t>If no neighbors better than current, </a:t>
            </a:r>
            <a:r>
              <a:rPr lang="en-US" dirty="0" smtClean="0"/>
              <a:t>quit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What’s bad about this approach?</a:t>
            </a:r>
          </a:p>
          <a:p>
            <a:pPr marL="377886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6812" y="2051745"/>
            <a:ext cx="6019800" cy="3762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9482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6617" y="1701797"/>
            <a:ext cx="8214195" cy="446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5077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 is annealing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A technique </a:t>
            </a:r>
            <a:r>
              <a:rPr lang="en-US" dirty="0"/>
              <a:t>involving heating and controlled cooling of a material to increase the size of its crystals and reduce their defects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Heating and cooling the material affects both the temperature and the thermodynamic free </a:t>
            </a:r>
            <a:r>
              <a:rPr lang="en-US" dirty="0" smtClean="0"/>
              <a:t>energy.</a:t>
            </a:r>
          </a:p>
        </p:txBody>
      </p:sp>
    </p:spTree>
    <p:extLst>
      <p:ext uri="{BB962C8B-B14F-4D97-AF65-F5344CB8AC3E}">
        <p14:creationId xmlns:p14="http://schemas.microsoft.com/office/powerpoint/2010/main" val="2441399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Simulated Annealing (SA)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 </a:t>
            </a:r>
            <a:r>
              <a:rPr lang="en-US" dirty="0"/>
              <a:t>is a probabilistic technique for approximating the global optimum of a given function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Idea:  Escape local maxima by allowing downhill moves</a:t>
            </a:r>
          </a:p>
          <a:p>
            <a:pPr lvl="1"/>
            <a:r>
              <a:rPr lang="en-US" sz="2300" dirty="0"/>
              <a:t>But make them rarer </a:t>
            </a:r>
            <a:r>
              <a:rPr lang="en-US" dirty="0"/>
              <a:t>as</a:t>
            </a:r>
            <a:r>
              <a:rPr lang="en-US" sz="2300" dirty="0"/>
              <a:t> time goes </a:t>
            </a:r>
            <a:r>
              <a:rPr lang="en-US" sz="2300" dirty="0" smtClean="0"/>
              <a:t>on</a:t>
            </a:r>
          </a:p>
          <a:p>
            <a:pPr lvl="1"/>
            <a:r>
              <a:rPr lang="en-US" sz="2300" dirty="0" smtClean="0"/>
              <a:t>Accept downhill moves by probability of P(X) for state X.</a:t>
            </a:r>
            <a:endParaRPr lang="en-US" sz="2300" dirty="0"/>
          </a:p>
          <a:p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990600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Simulated Annealing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Theoretical guarantee: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Stationary distribution:</a:t>
            </a:r>
          </a:p>
          <a:p>
            <a:pPr lvl="1">
              <a:lnSpc>
                <a:spcPct val="80000"/>
              </a:lnSpc>
            </a:pPr>
            <a:endParaRPr lang="en-US" sz="900" dirty="0" smtClean="0"/>
          </a:p>
          <a:p>
            <a:pPr lvl="1">
              <a:lnSpc>
                <a:spcPct val="80000"/>
              </a:lnSpc>
            </a:pPr>
            <a:endParaRPr lang="en-US" sz="900" dirty="0"/>
          </a:p>
          <a:p>
            <a:pPr lvl="1">
              <a:lnSpc>
                <a:spcPct val="80000"/>
              </a:lnSpc>
            </a:pPr>
            <a:r>
              <a:rPr lang="en-US" dirty="0"/>
              <a:t>If T decreased slowly </a:t>
            </a:r>
            <a:r>
              <a:rPr lang="en-US" dirty="0" smtClean="0"/>
              <a:t>enough, </a:t>
            </a:r>
            <a:br>
              <a:rPr lang="en-US" dirty="0" smtClean="0"/>
            </a:br>
            <a:r>
              <a:rPr lang="en-US" dirty="0" smtClean="0"/>
              <a:t>will </a:t>
            </a:r>
            <a:r>
              <a:rPr lang="en-US" dirty="0"/>
              <a:t>converge to optimal state!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103812" y="1905000"/>
                <a:ext cx="2035429" cy="6511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𝒌𝑻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812" y="1905000"/>
                <a:ext cx="2035429" cy="6511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4612" y="990600"/>
            <a:ext cx="3557833" cy="3321038"/>
          </a:xfrm>
          <a:prstGeom prst="rect">
            <a:avLst/>
          </a:prstGeom>
          <a:noFill/>
        </p:spPr>
      </p:pic>
      <p:sp>
        <p:nvSpPr>
          <p:cNvPr id="7" name="AutoShape 2" descr="https://upload.wikimedia.org/wikipedia/commons/d/d5/Hill_Climbing_with_Simulated_Annealing.gif"/>
          <p:cNvSpPr>
            <a:spLocks noChangeAspect="1" noChangeArrowheads="1"/>
          </p:cNvSpPr>
          <p:nvPr/>
        </p:nvSpPr>
        <p:spPr bwMode="auto">
          <a:xfrm>
            <a:off x="155575" y="-731838"/>
            <a:ext cx="4762500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80" y="4311638"/>
            <a:ext cx="6758590" cy="217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46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None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105</TotalTime>
  <Words>271</Words>
  <Application>Microsoft Office PowerPoint</Application>
  <PresentationFormat>Custom</PresentationFormat>
  <Paragraphs>77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Cambria Math</vt:lpstr>
      <vt:lpstr>Tech 16x9</vt:lpstr>
      <vt:lpstr>Simulated Annealing</vt:lpstr>
      <vt:lpstr>Road Map</vt:lpstr>
      <vt:lpstr>Local Search</vt:lpstr>
      <vt:lpstr>Local Search</vt:lpstr>
      <vt:lpstr>Hill Climbing</vt:lpstr>
      <vt:lpstr>Hill Climbing Diagram</vt:lpstr>
      <vt:lpstr>What is annealing</vt:lpstr>
      <vt:lpstr>Simulated Annealing (SA)</vt:lpstr>
      <vt:lpstr>Simulated Annealing</vt:lpstr>
      <vt:lpstr>Some of SA parameters</vt:lpstr>
      <vt:lpstr>Acceptance Function</vt:lpstr>
      <vt:lpstr>Initial Temperature</vt:lpstr>
      <vt:lpstr>Cooling schedule</vt:lpstr>
      <vt:lpstr>Traveling Salesman Problem</vt:lpstr>
      <vt:lpstr>Questions ?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Simulated Annealing</dc:title>
  <dc:creator>Mohammad</dc:creator>
  <cp:lastModifiedBy>Mohammad</cp:lastModifiedBy>
  <cp:revision>25</cp:revision>
  <dcterms:created xsi:type="dcterms:W3CDTF">2018-10-27T23:22:51Z</dcterms:created>
  <dcterms:modified xsi:type="dcterms:W3CDTF">2018-10-28T01:08:02Z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